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741E8EB-0514-4621-A5F2-F3555255145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45E4E7C-86BC-4F6C-A658-2EE55AA3CD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E8EB-0514-4621-A5F2-F3555255145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4E7C-86BC-4F6C-A658-2EE55AA3C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E8EB-0514-4621-A5F2-F3555255145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4E7C-86BC-4F6C-A658-2EE55AA3C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741E8EB-0514-4621-A5F2-F3555255145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5E4E7C-86BC-4F6C-A658-2EE55AA3CD4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741E8EB-0514-4621-A5F2-F3555255145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45E4E7C-86BC-4F6C-A658-2EE55AA3CD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E8EB-0514-4621-A5F2-F3555255145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4E7C-86BC-4F6C-A658-2EE55AA3CD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E8EB-0514-4621-A5F2-F3555255145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4E7C-86BC-4F6C-A658-2EE55AA3CD4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41E8EB-0514-4621-A5F2-F3555255145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5E4E7C-86BC-4F6C-A658-2EE55AA3CD4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E8EB-0514-4621-A5F2-F3555255145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4E7C-86BC-4F6C-A658-2EE55AA3C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741E8EB-0514-4621-A5F2-F3555255145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5E4E7C-86BC-4F6C-A658-2EE55AA3CD4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41E8EB-0514-4621-A5F2-F3555255145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5E4E7C-86BC-4F6C-A658-2EE55AA3CD4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41E8EB-0514-4621-A5F2-F3555255145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45E4E7C-86BC-4F6C-A658-2EE55AA3CD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991742"/>
            <a:ext cx="7731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KECERDASAN BUATAN PADA SENI MOTIF BATIK TRADISIONAL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681564"/>
            <a:ext cx="440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KAPITA SELEKTA SISTEM CERDAS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73721" y="3792793"/>
            <a:ext cx="6543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/>
              <a:t>Oleh</a:t>
            </a:r>
            <a:r>
              <a:rPr lang="en-US" sz="1600" b="1" dirty="0" smtClean="0"/>
              <a:t> Anita Ahmad </a:t>
            </a:r>
            <a:r>
              <a:rPr lang="en-US" sz="1600" b="1" dirty="0" err="1" smtClean="0"/>
              <a:t>Kasim</a:t>
            </a:r>
            <a:endParaRPr lang="en-US" sz="1600" b="1" dirty="0" smtClean="0"/>
          </a:p>
          <a:p>
            <a:pPr algn="ctr"/>
            <a:r>
              <a:rPr lang="en-US" sz="1600" b="1" smtClean="0"/>
              <a:t>Dosen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Jurusan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Teknologi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Informasi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UniversitasTadulako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5698516"/>
            <a:ext cx="7164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Disampaikan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Kuliah</a:t>
            </a:r>
            <a:r>
              <a:rPr lang="en-US" sz="1600" dirty="0" smtClean="0"/>
              <a:t> </a:t>
            </a:r>
            <a:r>
              <a:rPr lang="en-US" sz="1600" dirty="0" err="1" smtClean="0"/>
              <a:t>Umum</a:t>
            </a:r>
            <a:r>
              <a:rPr lang="en-US" sz="1600" dirty="0" smtClean="0"/>
              <a:t> </a:t>
            </a:r>
            <a:r>
              <a:rPr lang="en-US" sz="1600" dirty="0" err="1" smtClean="0"/>
              <a:t>Kapitas</a:t>
            </a:r>
            <a:r>
              <a:rPr lang="en-US" sz="1600" dirty="0" smtClean="0"/>
              <a:t> </a:t>
            </a:r>
            <a:r>
              <a:rPr lang="en-US" sz="1600" dirty="0" err="1" smtClean="0"/>
              <a:t>Selekta</a:t>
            </a:r>
            <a:r>
              <a:rPr lang="en-US" sz="1600" dirty="0" smtClean="0"/>
              <a:t>  </a:t>
            </a:r>
            <a:r>
              <a:rPr lang="en-US" sz="1600" dirty="0" err="1" smtClean="0"/>
              <a:t>Sistem</a:t>
            </a:r>
            <a:r>
              <a:rPr lang="en-US" sz="1600" dirty="0" smtClean="0"/>
              <a:t> </a:t>
            </a:r>
            <a:r>
              <a:rPr lang="en-US" sz="1600" dirty="0" err="1" smtClean="0"/>
              <a:t>Cerdas</a:t>
            </a:r>
            <a:r>
              <a:rPr lang="en-US" sz="1600" dirty="0" smtClean="0"/>
              <a:t> #2</a:t>
            </a:r>
          </a:p>
          <a:p>
            <a:pPr algn="ctr"/>
            <a:r>
              <a:rPr lang="en-US" sz="1400" dirty="0" err="1" smtClean="0"/>
              <a:t>Laboratorium</a:t>
            </a:r>
            <a:r>
              <a:rPr lang="en-US" sz="1400" dirty="0" smtClean="0"/>
              <a:t> </a:t>
            </a:r>
            <a:r>
              <a:rPr lang="en-US" sz="1400" dirty="0" err="1" smtClean="0"/>
              <a:t>Riset</a:t>
            </a:r>
            <a:r>
              <a:rPr lang="en-US" sz="1400" dirty="0" smtClean="0"/>
              <a:t> </a:t>
            </a:r>
            <a:r>
              <a:rPr lang="en-US" sz="1400" dirty="0" err="1" smtClean="0"/>
              <a:t>Sistem</a:t>
            </a:r>
            <a:r>
              <a:rPr lang="en-US" sz="1400" dirty="0" smtClean="0"/>
              <a:t> </a:t>
            </a:r>
            <a:r>
              <a:rPr lang="en-US" sz="1400" dirty="0" err="1" smtClean="0"/>
              <a:t>Cerdas</a:t>
            </a:r>
            <a:r>
              <a:rPr lang="en-US" sz="1400" dirty="0" smtClean="0"/>
              <a:t> </a:t>
            </a:r>
            <a:r>
              <a:rPr lang="en-US" sz="1400" dirty="0" err="1" smtClean="0"/>
              <a:t>Departemen</a:t>
            </a:r>
            <a:r>
              <a:rPr lang="en-US" sz="1400" dirty="0" smtClean="0"/>
              <a:t> </a:t>
            </a:r>
            <a:r>
              <a:rPr lang="en-US" sz="1400" dirty="0" err="1" smtClean="0"/>
              <a:t>Ilmu</a:t>
            </a:r>
            <a:r>
              <a:rPr lang="en-US" sz="1400" dirty="0" smtClean="0"/>
              <a:t> </a:t>
            </a:r>
            <a:r>
              <a:rPr lang="en-US" sz="1400" dirty="0" err="1" smtClean="0"/>
              <a:t>Komputer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Elektronika</a:t>
            </a:r>
            <a:endParaRPr lang="en-US" sz="1400" dirty="0" smtClean="0"/>
          </a:p>
          <a:p>
            <a:pPr algn="ctr"/>
            <a:r>
              <a:rPr lang="en-US" sz="1600" dirty="0" err="1" smtClean="0"/>
              <a:t>Senin</a:t>
            </a:r>
            <a:r>
              <a:rPr lang="en-US" sz="1600" dirty="0" smtClean="0"/>
              <a:t>, 22 </a:t>
            </a:r>
            <a:r>
              <a:rPr lang="en-US" sz="1600" dirty="0" err="1" smtClean="0"/>
              <a:t>Februari</a:t>
            </a:r>
            <a:r>
              <a:rPr lang="en-US" sz="1600" dirty="0" smtClean="0"/>
              <a:t>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C48762-E0F9-B549-A578-3E21260ED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32656"/>
            <a:ext cx="1110097" cy="1082443"/>
          </a:xfrm>
          <a:prstGeom prst="rect">
            <a:avLst/>
          </a:prstGeom>
        </p:spPr>
      </p:pic>
      <p:sp>
        <p:nvSpPr>
          <p:cNvPr id="9" name="AutoShape 2" descr="Image result for logo UG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Image result for logo UG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Image result for logo UG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24" y="312737"/>
            <a:ext cx="1022866" cy="10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9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889000"/>
            <a:ext cx="5043948" cy="558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9123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Tahap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Akuisisi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dan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Pra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proses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citra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batik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174" y="281214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METODE PENELITIAN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79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Proses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Ekstraksi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Fitur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Motif Batik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90600"/>
            <a:ext cx="7620000" cy="543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1" y="525621"/>
            <a:ext cx="297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Input: </a:t>
            </a:r>
            <a:r>
              <a:rPr lang="en-US" dirty="0" err="1" smtClean="0"/>
              <a:t>Fitur</a:t>
            </a:r>
            <a:r>
              <a:rPr lang="en-US" dirty="0" smtClean="0"/>
              <a:t> </a:t>
            </a:r>
            <a:r>
              <a:rPr lang="en-US" dirty="0" err="1" smtClean="0"/>
              <a:t>Tekstur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1018064"/>
            <a:ext cx="3381787" cy="5357336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3762788" y="2413000"/>
            <a:ext cx="199613" cy="10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67896" y="787401"/>
            <a:ext cx="3903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Proses </a:t>
            </a:r>
            <a:r>
              <a:rPr lang="en-US" sz="1400" dirty="0" err="1" smtClean="0"/>
              <a:t>ekstraksi</a:t>
            </a:r>
            <a:r>
              <a:rPr lang="en-US" sz="1400" dirty="0" smtClean="0"/>
              <a:t> </a:t>
            </a:r>
            <a:r>
              <a:rPr lang="en-US" sz="1400" dirty="0" err="1" smtClean="0"/>
              <a:t>fitur</a:t>
            </a:r>
            <a:r>
              <a:rPr lang="en-US" sz="1400" dirty="0" smtClean="0"/>
              <a:t> </a:t>
            </a:r>
            <a:r>
              <a:rPr lang="en-US" sz="1400" dirty="0" err="1" smtClean="0"/>
              <a:t>tekstur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GLCM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608" y="1193801"/>
            <a:ext cx="4107880" cy="4572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5963537"/>
            <a:ext cx="4693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Persamaan</a:t>
            </a:r>
            <a:r>
              <a:rPr lang="en-US" sz="1400" dirty="0" smtClean="0"/>
              <a:t> 3.29 </a:t>
            </a:r>
            <a:r>
              <a:rPr lang="en-US" sz="1400" dirty="0" err="1" smtClean="0"/>
              <a:t>s.d.</a:t>
            </a:r>
            <a:r>
              <a:rPr lang="en-US" sz="1400" dirty="0" smtClean="0"/>
              <a:t> </a:t>
            </a:r>
            <a:r>
              <a:rPr lang="en-US" sz="1400" dirty="0" err="1" smtClean="0"/>
              <a:t>Persamaan</a:t>
            </a:r>
            <a:r>
              <a:rPr lang="en-US" sz="1400" dirty="0" smtClean="0"/>
              <a:t> 3.21 (</a:t>
            </a:r>
            <a:r>
              <a:rPr lang="en-US" sz="1400" dirty="0" err="1" smtClean="0"/>
              <a:t>Halaman</a:t>
            </a:r>
            <a:r>
              <a:rPr lang="en-US" sz="1400" dirty="0" smtClean="0"/>
              <a:t> 37-39)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306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525621"/>
            <a:ext cx="2893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input :</a:t>
            </a:r>
            <a:r>
              <a:rPr lang="en-US" dirty="0" err="1" smtClean="0"/>
              <a:t>Fitur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07" y="1047965"/>
            <a:ext cx="3457987" cy="535733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838988" y="5319485"/>
            <a:ext cx="199613" cy="10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04958" y="1018065"/>
            <a:ext cx="2613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Proses </a:t>
            </a:r>
            <a:r>
              <a:rPr lang="en-US" sz="1400" dirty="0" err="1" smtClean="0"/>
              <a:t>ekstraksi</a:t>
            </a:r>
            <a:r>
              <a:rPr lang="en-US" sz="1400" dirty="0" smtClean="0"/>
              <a:t> </a:t>
            </a:r>
            <a:r>
              <a:rPr lang="en-US" sz="1400" dirty="0" err="1" smtClean="0"/>
              <a:t>fitur</a:t>
            </a:r>
            <a:r>
              <a:rPr lang="en-US" sz="1400" dirty="0" smtClean="0"/>
              <a:t> </a:t>
            </a:r>
            <a:r>
              <a:rPr lang="en-US" sz="1400" dirty="0" err="1" smtClean="0"/>
              <a:t>bentuk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1" y="1674655"/>
            <a:ext cx="4551627" cy="43643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19600" y="5963537"/>
            <a:ext cx="4693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Persamaan</a:t>
            </a:r>
            <a:r>
              <a:rPr lang="en-US" sz="1400" dirty="0" smtClean="0"/>
              <a:t> 3.34 </a:t>
            </a:r>
            <a:r>
              <a:rPr lang="en-US" sz="1400" dirty="0" err="1" smtClean="0"/>
              <a:t>s.d.</a:t>
            </a:r>
            <a:r>
              <a:rPr lang="en-US" sz="1400" dirty="0" smtClean="0"/>
              <a:t> </a:t>
            </a:r>
            <a:r>
              <a:rPr lang="en-US" sz="1400" dirty="0" err="1" smtClean="0"/>
              <a:t>Persamaan</a:t>
            </a:r>
            <a:r>
              <a:rPr lang="en-US" sz="1400" dirty="0" smtClean="0"/>
              <a:t> 3.37 (</a:t>
            </a:r>
            <a:r>
              <a:rPr lang="en-US" sz="1400" dirty="0" err="1" smtClean="0"/>
              <a:t>Halaman</a:t>
            </a:r>
            <a:r>
              <a:rPr lang="en-US" sz="1400" dirty="0" smtClean="0"/>
              <a:t> 40-41)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40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97000"/>
            <a:ext cx="1638300" cy="2065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346200"/>
            <a:ext cx="1600200" cy="2167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89" y="3835400"/>
            <a:ext cx="1651000" cy="2116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1" y="3805892"/>
            <a:ext cx="1571223" cy="20997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4380" y="1417167"/>
            <a:ext cx="1574800" cy="20489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2459"/>
          <a:stretch/>
        </p:blipFill>
        <p:spPr>
          <a:xfrm>
            <a:off x="6324600" y="1422400"/>
            <a:ext cx="1574800" cy="2091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2515" y="3771256"/>
            <a:ext cx="1612900" cy="20489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3516" y="3721841"/>
            <a:ext cx="1549400" cy="2065867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301637" y="2163233"/>
            <a:ext cx="227511" cy="609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279239" y="4490923"/>
            <a:ext cx="227511" cy="609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124074" y="2125133"/>
            <a:ext cx="227511" cy="609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097090" y="4490923"/>
            <a:ext cx="227511" cy="609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43000" y="1397000"/>
            <a:ext cx="285750" cy="508000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35933" y="3937000"/>
            <a:ext cx="230224" cy="304800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71927" y="3982923"/>
            <a:ext cx="285750" cy="508000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3401" y="818197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Morfologi</a:t>
            </a:r>
            <a:r>
              <a:rPr lang="en-US" dirty="0" smtClean="0"/>
              <a:t> </a:t>
            </a:r>
            <a:r>
              <a:rPr lang="en-US" dirty="0" err="1" smtClean="0"/>
              <a:t>Biner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1600" y="279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SELEKSI FITUR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urved Connector 7"/>
          <p:cNvCxnSpPr/>
          <p:nvPr/>
        </p:nvCxnSpPr>
        <p:spPr>
          <a:xfrm flipV="1">
            <a:off x="3015011" y="3352330"/>
            <a:ext cx="2021304" cy="2311871"/>
          </a:xfrm>
          <a:prstGeom prst="curvedConnector3">
            <a:avLst/>
          </a:prstGeom>
          <a:ln w="317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316" y="1171881"/>
            <a:ext cx="3186169" cy="4953000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81000" y="5664201"/>
            <a:ext cx="24384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noProof="1" smtClean="0">
                <a:latin typeface="Times New Roman" charset="0"/>
                <a:ea typeface="Times New Roman" charset="0"/>
                <a:cs typeface="Times New Roman" charset="0"/>
              </a:rPr>
              <a:t>Tahap Seleksi fitur tekstur bentuk menggunakan Information Gain </a:t>
            </a:r>
            <a:endParaRPr lang="en-US" sz="1100" noProof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3541" y="279400"/>
            <a:ext cx="2831471" cy="6150939"/>
            <a:chOff x="183540" y="71914"/>
            <a:chExt cx="2831471" cy="47508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77652"/>
            <a:stretch/>
          </p:blipFill>
          <p:spPr>
            <a:xfrm>
              <a:off x="183540" y="3790950"/>
              <a:ext cx="2831471" cy="10318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683" y="71914"/>
              <a:ext cx="2523185" cy="37282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39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4114800" y="2819400"/>
            <a:ext cx="990600" cy="0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0600" y="2794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SELEKSI FITUR 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90600"/>
            <a:ext cx="3186169" cy="4953000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grpSp>
        <p:nvGrpSpPr>
          <p:cNvPr id="24" name="Group 23"/>
          <p:cNvGrpSpPr/>
          <p:nvPr/>
        </p:nvGrpSpPr>
        <p:grpSpPr>
          <a:xfrm>
            <a:off x="4610101" y="1193801"/>
            <a:ext cx="3869143" cy="4116349"/>
            <a:chOff x="3813941" y="1349693"/>
            <a:chExt cx="3869143" cy="3087262"/>
          </a:xfrm>
        </p:grpSpPr>
        <p:sp>
          <p:nvSpPr>
            <p:cNvPr id="25" name="TextBox 24"/>
            <p:cNvSpPr txBox="1"/>
            <p:nvPr/>
          </p:nvSpPr>
          <p:spPr>
            <a:xfrm>
              <a:off x="3813941" y="1421348"/>
              <a:ext cx="946093" cy="1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800" noProof="1" smtClean="0">
                  <a:latin typeface="Times New Roman" charset="0"/>
                  <a:ea typeface="Times New Roman" charset="0"/>
                  <a:cs typeface="Times New Roman" charset="0"/>
                </a:rPr>
                <a:t>Nilai-nilai kontinu</a:t>
              </a:r>
              <a:endParaRPr lang="id-ID" sz="800" noProof="1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38308" y="1349693"/>
              <a:ext cx="2443586" cy="346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noProof="1" smtClean="0">
                  <a:latin typeface="Times New Roman" charset="0"/>
                  <a:ea typeface="Times New Roman" charset="0"/>
                  <a:cs typeface="Times New Roman" charset="0"/>
                </a:rPr>
                <a:t>Urutkan nilai-nilai kontinu yang akan dijadikan nilai diskret</a:t>
              </a:r>
              <a:endParaRPr lang="id-ID" sz="1200" noProof="1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62057" y="1956565"/>
              <a:ext cx="2197312" cy="2077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noProof="1" smtClean="0">
                  <a:latin typeface="Times New Roman" charset="0"/>
                  <a:ea typeface="Times New Roman" charset="0"/>
                  <a:cs typeface="Times New Roman" charset="0"/>
                </a:rPr>
                <a:t>Menentukan jumlah </a:t>
              </a:r>
              <a:r>
                <a:rPr lang="id-ID" sz="1200" i="1" noProof="1" smtClean="0">
                  <a:latin typeface="Times New Roman" charset="0"/>
                  <a:ea typeface="Times New Roman" charset="0"/>
                  <a:cs typeface="Times New Roman" charset="0"/>
                </a:rPr>
                <a:t>cut-points</a:t>
              </a:r>
              <a:r>
                <a:rPr lang="id-ID" sz="1200" noProof="1" smtClean="0"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endParaRPr lang="id-ID" sz="1200" noProof="1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65810" y="2418230"/>
              <a:ext cx="1388581" cy="346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noProof="1" smtClean="0">
                  <a:latin typeface="Times New Roman" charset="0"/>
                  <a:ea typeface="Times New Roman" charset="0"/>
                  <a:cs typeface="Times New Roman" charset="0"/>
                </a:rPr>
                <a:t>Evaluasi hasil </a:t>
              </a:r>
              <a:r>
                <a:rPr lang="id-ID" sz="1200" i="1" noProof="1" smtClean="0">
                  <a:latin typeface="Times New Roman" charset="0"/>
                  <a:ea typeface="Times New Roman" charset="0"/>
                  <a:cs typeface="Times New Roman" charset="0"/>
                </a:rPr>
                <a:t>cut-points</a:t>
              </a:r>
              <a:endParaRPr lang="id-ID" sz="1200" i="1" noProof="1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9" name="Diamond 28"/>
            <p:cNvSpPr/>
            <p:nvPr/>
          </p:nvSpPr>
          <p:spPr>
            <a:xfrm>
              <a:off x="5388120" y="3053848"/>
              <a:ext cx="1143960" cy="481711"/>
            </a:xfrm>
            <a:prstGeom prst="diamond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100" noProof="1" smtClean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sesuai</a:t>
              </a:r>
              <a:endParaRPr lang="id-ID" sz="1100" noProof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70732" y="3952207"/>
              <a:ext cx="1581214" cy="4847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noProof="1" smtClean="0">
                  <a:latin typeface="Times New Roman" charset="0"/>
                  <a:ea typeface="Times New Roman" charset="0"/>
                  <a:cs typeface="Times New Roman" charset="0"/>
                </a:rPr>
                <a:t>Kelompokkan data menjadi nilai diskret (tinggi,sedang,rendah)                  </a:t>
              </a:r>
              <a:endParaRPr lang="id-ID" sz="1200" noProof="1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20794" y="4035707"/>
              <a:ext cx="96229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800" noProof="1" smtClean="0">
                  <a:latin typeface="Times New Roman" charset="0"/>
                  <a:ea typeface="Times New Roman" charset="0"/>
                  <a:cs typeface="Times New Roman" charset="0"/>
                </a:rPr>
                <a:t>Nilai-nilai tinggi, sedang, rendah</a:t>
              </a:r>
              <a:endParaRPr lang="id-ID" sz="800" noProof="1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65588" y="3632072"/>
              <a:ext cx="280846" cy="1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800" noProof="1" smtClean="0">
                  <a:latin typeface="Times New Roman" charset="0"/>
                  <a:ea typeface="Times New Roman" charset="0"/>
                  <a:cs typeface="Times New Roman" charset="0"/>
                </a:rPr>
                <a:t>ya</a:t>
              </a:r>
              <a:endParaRPr lang="id-ID" sz="800" noProof="1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17871" y="3180466"/>
              <a:ext cx="389850" cy="1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800" noProof="1" smtClean="0">
                  <a:latin typeface="Times New Roman" charset="0"/>
                  <a:ea typeface="Times New Roman" charset="0"/>
                  <a:cs typeface="Times New Roman" charset="0"/>
                </a:rPr>
                <a:t>tidak</a:t>
              </a:r>
              <a:endParaRPr lang="id-ID" sz="800" noProof="1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5960101" y="1811358"/>
              <a:ext cx="612" cy="1452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5960101" y="2233564"/>
              <a:ext cx="612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5960100" y="2879895"/>
              <a:ext cx="1" cy="173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960100" y="3535559"/>
              <a:ext cx="1239" cy="4166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899033" y="1636792"/>
              <a:ext cx="775908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751946" y="4374261"/>
              <a:ext cx="775908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/>
            <p:nvPr/>
          </p:nvCxnSpPr>
          <p:spPr>
            <a:xfrm flipV="1">
              <a:off x="6532080" y="2649063"/>
              <a:ext cx="122311" cy="645641"/>
            </a:xfrm>
            <a:prstGeom prst="bentConnector3">
              <a:avLst>
                <a:gd name="adj1" fmla="val 286901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55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209" y="2697721"/>
            <a:ext cx="3657600" cy="18491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316209" y="990601"/>
            <a:ext cx="3531700" cy="1605521"/>
            <a:chOff x="5181600" y="1123950"/>
            <a:chExt cx="3531700" cy="12041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1600" y="1123950"/>
              <a:ext cx="3531700" cy="120414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305800" y="1200150"/>
              <a:ext cx="4075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Curved Connector 9"/>
          <p:cNvCxnSpPr/>
          <p:nvPr/>
        </p:nvCxnSpPr>
        <p:spPr>
          <a:xfrm flipV="1">
            <a:off x="4038600" y="1193800"/>
            <a:ext cx="2133600" cy="2454581"/>
          </a:xfrm>
          <a:prstGeom prst="curvedConnector3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flipV="1">
            <a:off x="4038600" y="2921000"/>
            <a:ext cx="2286000" cy="727381"/>
          </a:xfrm>
          <a:prstGeom prst="curvedConnector3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770847"/>
            <a:ext cx="2455443" cy="488240"/>
          </a:xfrm>
          <a:prstGeom prst="rect">
            <a:avLst/>
          </a:prstGeom>
        </p:spPr>
      </p:pic>
      <p:cxnSp>
        <p:nvCxnSpPr>
          <p:cNvPr id="15" name="Curved Connector 14"/>
          <p:cNvCxnSpPr/>
          <p:nvPr/>
        </p:nvCxnSpPr>
        <p:spPr>
          <a:xfrm>
            <a:off x="4038600" y="4445001"/>
            <a:ext cx="2133600" cy="504103"/>
          </a:xfrm>
          <a:prstGeom prst="curvedConnector3">
            <a:avLst/>
          </a:prstGeom>
          <a:ln w="158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60377" y="264886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SELEKSI FITUR 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990600"/>
            <a:ext cx="3186169" cy="4953000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354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29200" y="1193801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400" dirty="0">
                <a:latin typeface="Times New Roman" charset="0"/>
                <a:ea typeface="Times New Roman" charset="0"/>
                <a:cs typeface="Times New Roman" charset="0"/>
              </a:rPr>
              <a:t>Penentuan hasil seleksi </a:t>
            </a:r>
            <a:r>
              <a:rPr lang="id-ID" sz="1400" dirty="0" err="1">
                <a:latin typeface="Times New Roman" charset="0"/>
                <a:ea typeface="Times New Roman" charset="0"/>
                <a:cs typeface="Times New Roman" charset="0"/>
              </a:rPr>
              <a:t>fitur</a:t>
            </a:r>
            <a:r>
              <a:rPr lang="id-ID" sz="1400" dirty="0">
                <a:latin typeface="Times New Roman" charset="0"/>
                <a:ea typeface="Times New Roman" charset="0"/>
                <a:cs typeface="Times New Roman" charset="0"/>
              </a:rPr>
              <a:t> dilakukan dengan cara :</a:t>
            </a: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28600" lvl="0" indent="-228600" algn="just">
              <a:buFont typeface="+mj-lt"/>
              <a:buAutoNum type="alphaLcPeriod"/>
            </a:pPr>
            <a:r>
              <a:rPr lang="id-ID" sz="1400" dirty="0" smtClean="0">
                <a:latin typeface="Times New Roman" charset="0"/>
                <a:ea typeface="Times New Roman" charset="0"/>
                <a:cs typeface="Times New Roman" charset="0"/>
              </a:rPr>
              <a:t>Mengurutkan </a:t>
            </a:r>
            <a:r>
              <a:rPr lang="id-ID" sz="1400" dirty="0">
                <a:latin typeface="Times New Roman" charset="0"/>
                <a:ea typeface="Times New Roman" charset="0"/>
                <a:cs typeface="Times New Roman" charset="0"/>
              </a:rPr>
              <a:t>nilai </a:t>
            </a:r>
            <a:r>
              <a:rPr lang="id-ID" sz="1400" i="1" dirty="0" err="1">
                <a:latin typeface="Times New Roman" charset="0"/>
                <a:ea typeface="Times New Roman" charset="0"/>
                <a:cs typeface="Times New Roman" charset="0"/>
              </a:rPr>
              <a:t>information</a:t>
            </a:r>
            <a:r>
              <a:rPr lang="id-ID" sz="1400" i="1" dirty="0">
                <a:latin typeface="Times New Roman" charset="0"/>
                <a:ea typeface="Times New Roman" charset="0"/>
                <a:cs typeface="Times New Roman" charset="0"/>
              </a:rPr>
              <a:t> gain</a:t>
            </a:r>
            <a:r>
              <a:rPr lang="id-ID" sz="1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id-ID" sz="1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28600" lvl="0" indent="-228600" algn="just">
              <a:buFont typeface="+mj-lt"/>
              <a:buAutoNum type="alphaLcPeriod"/>
            </a:pPr>
            <a:endParaRPr lang="id-ID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28600" lvl="0" indent="-228600" algn="just">
              <a:buFont typeface="+mj-lt"/>
              <a:buAutoNum type="alphaLcPeriod"/>
            </a:pPr>
            <a:r>
              <a:rPr lang="id-ID" sz="1400" dirty="0" smtClean="0">
                <a:latin typeface="Times New Roman" charset="0"/>
                <a:ea typeface="Times New Roman" charset="0"/>
                <a:cs typeface="Times New Roman" charset="0"/>
              </a:rPr>
              <a:t>Menghilangkan </a:t>
            </a:r>
            <a:r>
              <a:rPr lang="id-ID" sz="1400" dirty="0" err="1">
                <a:latin typeface="Times New Roman" charset="0"/>
                <a:ea typeface="Times New Roman" charset="0"/>
                <a:cs typeface="Times New Roman" charset="0"/>
              </a:rPr>
              <a:t>fitur</a:t>
            </a:r>
            <a:r>
              <a:rPr lang="id-ID" sz="1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d-ID" sz="1400" dirty="0" smtClean="0">
                <a:latin typeface="Times New Roman" charset="0"/>
                <a:ea typeface="Times New Roman" charset="0"/>
                <a:cs typeface="Times New Roman" charset="0"/>
              </a:rPr>
              <a:t>dengan nilai </a:t>
            </a:r>
            <a:r>
              <a:rPr lang="id-ID" sz="1400" dirty="0" err="1">
                <a:latin typeface="Times New Roman" charset="0"/>
                <a:ea typeface="Times New Roman" charset="0"/>
                <a:cs typeface="Times New Roman" charset="0"/>
              </a:rPr>
              <a:t>information</a:t>
            </a:r>
            <a:r>
              <a:rPr lang="id-ID" sz="1400" dirty="0">
                <a:latin typeface="Times New Roman" charset="0"/>
                <a:ea typeface="Times New Roman" charset="0"/>
                <a:cs typeface="Times New Roman" charset="0"/>
              </a:rPr>
              <a:t> gain yang </a:t>
            </a:r>
            <a:r>
              <a:rPr lang="id-ID" sz="1400" dirty="0" smtClean="0">
                <a:latin typeface="Times New Roman" charset="0"/>
                <a:ea typeface="Times New Roman" charset="0"/>
                <a:cs typeface="Times New Roman" charset="0"/>
              </a:rPr>
              <a:t>sama</a:t>
            </a:r>
          </a:p>
          <a:p>
            <a:pPr marL="228600" lvl="0" indent="-228600" algn="just">
              <a:buFont typeface="+mj-lt"/>
              <a:buAutoNum type="alphaLcPeriod"/>
            </a:pP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28600" indent="-228600" algn="just">
              <a:buFont typeface="+mj-lt"/>
              <a:buAutoNum type="alphaLcPeriod"/>
            </a:pPr>
            <a:r>
              <a:rPr lang="id-ID" sz="1400" dirty="0">
                <a:latin typeface="Times New Roman" charset="0"/>
                <a:ea typeface="Times New Roman" charset="0"/>
                <a:cs typeface="Times New Roman" charset="0"/>
              </a:rPr>
              <a:t>Membagi nilai </a:t>
            </a:r>
            <a:r>
              <a:rPr lang="id-ID" sz="1400" dirty="0" err="1">
                <a:latin typeface="Times New Roman" charset="0"/>
                <a:ea typeface="Times New Roman" charset="0"/>
                <a:cs typeface="Times New Roman" charset="0"/>
              </a:rPr>
              <a:t>information</a:t>
            </a:r>
            <a:r>
              <a:rPr lang="id-ID" sz="1400" dirty="0">
                <a:latin typeface="Times New Roman" charset="0"/>
                <a:ea typeface="Times New Roman" charset="0"/>
                <a:cs typeface="Times New Roman" charset="0"/>
              </a:rPr>
              <a:t> gain menjadi </a:t>
            </a:r>
            <a:r>
              <a:rPr lang="id-ID" sz="1400" dirty="0" smtClean="0">
                <a:latin typeface="Times New Roman" charset="0"/>
                <a:ea typeface="Times New Roman" charset="0"/>
                <a:cs typeface="Times New Roman" charset="0"/>
              </a:rPr>
              <a:t>dua bagian</a:t>
            </a: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281214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SELEKSI FITUR 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90600"/>
            <a:ext cx="3186169" cy="4953000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700" y="4036933"/>
            <a:ext cx="3606800" cy="13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4191000" y="3080448"/>
            <a:ext cx="381000" cy="9144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1314" y="96548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SELEKSI FITUR 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315" y="589872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14" y="1082316"/>
            <a:ext cx="3100086" cy="5389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1" y="1253794"/>
            <a:ext cx="2927731" cy="45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45568" y="525621"/>
            <a:ext cx="42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LATAR BELAKANG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1344062"/>
            <a:ext cx="4896544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q"/>
            </a:pPr>
            <a:r>
              <a:rPr lang="id-ID" sz="2100" dirty="0"/>
              <a:t>Batik adalah salah satu kain tradisional Indonesia yang memiliki motif dan nilai artistik yang tinggi</a:t>
            </a:r>
            <a:r>
              <a:rPr lang="en-US" sz="2100" dirty="0"/>
              <a:t> </a:t>
            </a:r>
          </a:p>
          <a:p>
            <a:pPr algn="just"/>
            <a:endParaRPr lang="en-US" sz="2100" dirty="0" smtClean="0"/>
          </a:p>
          <a:p>
            <a:pPr marL="285750" indent="-285750" algn="just">
              <a:buFont typeface="Wingdings" charset="2"/>
              <a:buChar char="q"/>
            </a:pPr>
            <a:r>
              <a:rPr lang="id-ID" sz="2100" dirty="0"/>
              <a:t>Motif batik menghasilkan bentuk-bentuk geometris yang </a:t>
            </a:r>
            <a:r>
              <a:rPr lang="id-ID" sz="2100" dirty="0" smtClean="0"/>
              <a:t>unik dan terdiri </a:t>
            </a:r>
            <a:r>
              <a:rPr lang="id-ID" sz="2100" dirty="0"/>
              <a:t>dari berbagai </a:t>
            </a:r>
            <a:r>
              <a:rPr lang="id-ID" sz="2100" dirty="0" err="1"/>
              <a:t>fitur</a:t>
            </a:r>
            <a:r>
              <a:rPr lang="id-ID" sz="2100" dirty="0"/>
              <a:t> beragam </a:t>
            </a:r>
            <a:endParaRPr lang="id-ID" sz="2100" dirty="0" smtClean="0"/>
          </a:p>
          <a:p>
            <a:pPr algn="just"/>
            <a:endParaRPr lang="id-ID" sz="2100" dirty="0" smtClean="0"/>
          </a:p>
          <a:p>
            <a:pPr marL="285750" indent="-285750" algn="just">
              <a:buFont typeface="Wingdings" charset="2"/>
              <a:buChar char="q"/>
            </a:pPr>
            <a:r>
              <a:rPr lang="id-ID" sz="2100" dirty="0" smtClean="0"/>
              <a:t>Klasifikasi </a:t>
            </a:r>
            <a:r>
              <a:rPr lang="id-ID" sz="2100" dirty="0"/>
              <a:t>motif batik klasik tidak dapat dilakukan menggunakan metode bentuk dan tekstur secara </a:t>
            </a:r>
            <a:r>
              <a:rPr lang="id-ID" sz="2100" dirty="0" smtClean="0"/>
              <a:t>terpisah</a:t>
            </a:r>
            <a:endParaRPr lang="en-US" sz="2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76961" b="57573"/>
          <a:stretch/>
        </p:blipFill>
        <p:spPr>
          <a:xfrm>
            <a:off x="7147141" y="1498602"/>
            <a:ext cx="675228" cy="851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5133" t="-724" r="49734" b="58297"/>
          <a:stretch/>
        </p:blipFill>
        <p:spPr>
          <a:xfrm>
            <a:off x="8077201" y="1498602"/>
            <a:ext cx="736613" cy="8512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0698" t="1079" r="26693" b="56973"/>
          <a:stretch/>
        </p:blipFill>
        <p:spPr>
          <a:xfrm>
            <a:off x="8077200" y="3852396"/>
            <a:ext cx="662614" cy="8416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0267" t="49755" r="24599" b="6250"/>
          <a:stretch/>
        </p:blipFill>
        <p:spPr>
          <a:xfrm>
            <a:off x="7147142" y="3825595"/>
            <a:ext cx="736613" cy="8827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75402" t="51078" r="2095" b="6250"/>
          <a:stretch/>
        </p:blipFill>
        <p:spPr>
          <a:xfrm>
            <a:off x="8077200" y="5011232"/>
            <a:ext cx="659534" cy="8561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77496" b="58296"/>
          <a:stretch/>
        </p:blipFill>
        <p:spPr>
          <a:xfrm>
            <a:off x="7191057" y="2666927"/>
            <a:ext cx="659535" cy="8367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51078" r="76961" b="7095"/>
          <a:stretch/>
        </p:blipFill>
        <p:spPr>
          <a:xfrm>
            <a:off x="8077201" y="2720835"/>
            <a:ext cx="675229" cy="839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7228" t="52340" r="51827" b="6250"/>
          <a:stretch/>
        </p:blipFill>
        <p:spPr>
          <a:xfrm>
            <a:off x="7208525" y="5044280"/>
            <a:ext cx="613844" cy="83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5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1" y="279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KLASIFIKASI MOTIF CITRA BATIK DENGAN JARINGAN SYARAF TIRUAN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397000"/>
            <a:ext cx="4813495" cy="42212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00437" y="3566434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1200" dirty="0">
                <a:latin typeface="Times New Roman" charset="0"/>
                <a:ea typeface="Calibri" charset="0"/>
              </a:rPr>
              <a:t>Penentuan banyaknya </a:t>
            </a:r>
            <a:r>
              <a:rPr lang="id-ID" sz="1200" i="1" dirty="0">
                <a:latin typeface="Times New Roman" charset="0"/>
                <a:ea typeface="Calibri" charset="0"/>
              </a:rPr>
              <a:t>neuron</a:t>
            </a:r>
            <a:r>
              <a:rPr lang="id-ID" sz="1200" dirty="0">
                <a:latin typeface="Times New Roman" charset="0"/>
                <a:ea typeface="Calibri" charset="0"/>
              </a:rPr>
              <a:t> pada lapisan tersembunyi ditentukan dengan menggunakan persamaan yang dijabarkan oleh </a:t>
            </a:r>
            <a:r>
              <a:rPr lang="id-ID" sz="1200" dirty="0" err="1">
                <a:latin typeface="Times New Roman" charset="0"/>
                <a:ea typeface="Calibri" charset="0"/>
              </a:rPr>
              <a:t>Stathakis</a:t>
            </a:r>
            <a:r>
              <a:rPr lang="id-ID" sz="1200" dirty="0">
                <a:latin typeface="Times New Roman" charset="0"/>
                <a:ea typeface="Calibri" charset="0"/>
              </a:rPr>
              <a:t> (2009). 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5516603"/>
            <a:ext cx="21082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Times New Roman" charset="0"/>
                <a:ea typeface="Times New Roman" charset="0"/>
                <a:cs typeface="Times New Roman" charset="0"/>
              </a:rPr>
              <a:t>m=</a:t>
            </a:r>
            <a:r>
              <a:rPr lang="en-US" sz="1050" dirty="0" err="1" smtClean="0">
                <a:latin typeface="Times New Roman" charset="0"/>
                <a:ea typeface="Times New Roman" charset="0"/>
                <a:cs typeface="Times New Roman" charset="0"/>
              </a:rPr>
              <a:t>jumlah</a:t>
            </a:r>
            <a:r>
              <a:rPr lang="en-US" sz="1050" dirty="0" smtClean="0">
                <a:latin typeface="Times New Roman" charset="0"/>
                <a:ea typeface="Times New Roman" charset="0"/>
                <a:cs typeface="Times New Roman" charset="0"/>
              </a:rPr>
              <a:t> neuron </a:t>
            </a:r>
            <a:r>
              <a:rPr lang="en-US" sz="1050" dirty="0" err="1" smtClean="0">
                <a:latin typeface="Times New Roman" charset="0"/>
                <a:ea typeface="Times New Roman" charset="0"/>
                <a:cs typeface="Times New Roman" charset="0"/>
              </a:rPr>
              <a:t>pada</a:t>
            </a:r>
            <a:r>
              <a:rPr lang="en-US" sz="1050" dirty="0" smtClean="0">
                <a:latin typeface="Times New Roman" charset="0"/>
                <a:ea typeface="Times New Roman" charset="0"/>
                <a:cs typeface="Times New Roman" charset="0"/>
              </a:rPr>
              <a:t> layer output</a:t>
            </a:r>
          </a:p>
          <a:p>
            <a:r>
              <a:rPr lang="en-US" sz="1050" dirty="0" smtClean="0">
                <a:latin typeface="Times New Roman" charset="0"/>
                <a:ea typeface="Times New Roman" charset="0"/>
                <a:cs typeface="Times New Roman" charset="0"/>
              </a:rPr>
              <a:t>n=</a:t>
            </a:r>
            <a:r>
              <a:rPr lang="en-US" sz="1050" dirty="0" err="1" smtClean="0">
                <a:latin typeface="Times New Roman" charset="0"/>
                <a:ea typeface="Times New Roman" charset="0"/>
                <a:cs typeface="Times New Roman" charset="0"/>
              </a:rPr>
              <a:t>jumlah</a:t>
            </a:r>
            <a:r>
              <a:rPr lang="en-US" sz="1050" dirty="0" smtClean="0">
                <a:latin typeface="Times New Roman" charset="0"/>
                <a:ea typeface="Times New Roman" charset="0"/>
                <a:cs typeface="Times New Roman" charset="0"/>
              </a:rPr>
              <a:t> neuron </a:t>
            </a:r>
            <a:r>
              <a:rPr lang="en-US" sz="1050" dirty="0" err="1" smtClean="0">
                <a:latin typeface="Times New Roman" charset="0"/>
                <a:ea typeface="Times New Roman" charset="0"/>
                <a:cs typeface="Times New Roman" charset="0"/>
              </a:rPr>
              <a:t>pada</a:t>
            </a:r>
            <a:r>
              <a:rPr lang="en-US" sz="1050" dirty="0" smtClean="0">
                <a:latin typeface="Times New Roman" charset="0"/>
                <a:ea typeface="Times New Roman" charset="0"/>
                <a:cs typeface="Times New Roman" charset="0"/>
              </a:rPr>
              <a:t> layer input</a:t>
            </a:r>
            <a:endParaRPr lang="en-US" sz="105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062" y="4885200"/>
            <a:ext cx="3359150" cy="481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446" y="1266321"/>
            <a:ext cx="3429000" cy="19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964488" y="1498601"/>
            <a:ext cx="5189062" cy="18645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1" y="889000"/>
            <a:ext cx="4932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Arsitektur</a:t>
            </a:r>
            <a:r>
              <a:rPr lang="en-US" dirty="0" smtClean="0"/>
              <a:t> JST </a:t>
            </a:r>
            <a:r>
              <a:rPr lang="en-US" dirty="0" err="1" smtClean="0"/>
              <a:t>dengan</a:t>
            </a:r>
            <a:r>
              <a:rPr lang="en-US" dirty="0" smtClean="0"/>
              <a:t> 1 Layer </a:t>
            </a:r>
            <a:r>
              <a:rPr lang="en-US" dirty="0" err="1" smtClean="0"/>
              <a:t>tersembunyi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76200" y="3363151"/>
            <a:ext cx="4932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Arsitektur</a:t>
            </a:r>
            <a:r>
              <a:rPr lang="en-US" dirty="0" smtClean="0"/>
              <a:t> JST </a:t>
            </a:r>
            <a:r>
              <a:rPr lang="en-US" dirty="0" err="1" smtClean="0"/>
              <a:t>dengan</a:t>
            </a:r>
            <a:r>
              <a:rPr lang="en-US" dirty="0" smtClean="0"/>
              <a:t> 2 Layer </a:t>
            </a:r>
            <a:r>
              <a:rPr lang="en-US" dirty="0" err="1" smtClean="0"/>
              <a:t>tersembunyi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5240" y="279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KLASIFIKASI MOTIF CITRA BATIK DENGAN JARINGAN SYARAF TIRUAN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018622"/>
            <a:ext cx="7696200" cy="193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149" y="279400"/>
            <a:ext cx="2118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KLASIFIKASI MOTIF CITRA BATIK 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DENGAN JARINGAN SYARAF TIRUAN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3" y="3416419"/>
            <a:ext cx="17858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JST Backpropagation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886851" y="3416418"/>
            <a:ext cx="381000" cy="102790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889516"/>
              </p:ext>
            </p:extLst>
          </p:nvPr>
        </p:nvGraphicFramePr>
        <p:xfrm>
          <a:off x="2267851" y="196527"/>
          <a:ext cx="6759550" cy="8519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9350"/>
                <a:gridCol w="3380200"/>
              </a:tblGrid>
              <a:tr h="1452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3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METODE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1527" marR="21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300" b="1" dirty="0" smtClean="0">
                          <a:solidFill>
                            <a:schemeClr val="tx1"/>
                          </a:solidFill>
                          <a:effectLst/>
                        </a:rPr>
                        <a:t>DESKRIPSI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1527" marR="21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4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300" b="0" dirty="0">
                          <a:solidFill>
                            <a:schemeClr val="tx1"/>
                          </a:solidFill>
                          <a:effectLst/>
                        </a:rPr>
                        <a:t>Basic </a:t>
                      </a:r>
                      <a:r>
                        <a:rPr lang="id-ID" sz="1300" b="0" dirty="0" err="1">
                          <a:solidFill>
                            <a:schemeClr val="tx1"/>
                          </a:solidFill>
                          <a:effectLst/>
                        </a:rPr>
                        <a:t>gradient</a:t>
                      </a:r>
                      <a:r>
                        <a:rPr lang="id-ID" sz="13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1300" b="0" dirty="0" err="1">
                          <a:solidFill>
                            <a:schemeClr val="tx1"/>
                          </a:solidFill>
                          <a:effectLst/>
                        </a:rPr>
                        <a:t>descent</a:t>
                      </a:r>
                      <a:r>
                        <a:rPr lang="id-ID" sz="13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1527" marR="21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300" b="0" dirty="0">
                          <a:solidFill>
                            <a:schemeClr val="tx1"/>
                          </a:solidFill>
                          <a:effectLst/>
                        </a:rPr>
                        <a:t>Lambat dalam </a:t>
                      </a:r>
                      <a:r>
                        <a:rPr lang="id-ID" sz="1300" b="0" dirty="0" err="1">
                          <a:solidFill>
                            <a:schemeClr val="tx1"/>
                          </a:solidFill>
                          <a:effectLst/>
                        </a:rPr>
                        <a:t>merespon</a:t>
                      </a:r>
                      <a:r>
                        <a:rPr lang="id-ID" sz="1300" b="0" dirty="0">
                          <a:solidFill>
                            <a:schemeClr val="tx1"/>
                          </a:solidFill>
                          <a:effectLst/>
                        </a:rPr>
                        <a:t>, dapat digunakan untuk pelatihan mode </a:t>
                      </a:r>
                      <a:r>
                        <a:rPr lang="id-ID" sz="1300" b="0" dirty="0" err="1">
                          <a:solidFill>
                            <a:schemeClr val="tx1"/>
                          </a:solidFill>
                          <a:effectLst/>
                        </a:rPr>
                        <a:t>incremental</a:t>
                      </a:r>
                      <a:r>
                        <a:rPr lang="id-ID" sz="13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1527" marR="21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640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300" b="0">
                          <a:solidFill>
                            <a:schemeClr val="tx1"/>
                          </a:solidFill>
                          <a:effectLst/>
                        </a:rPr>
                        <a:t>Gradient descent with momentum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1527" marR="21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300" b="0">
                          <a:solidFill>
                            <a:schemeClr val="tx1"/>
                          </a:solidFill>
                          <a:effectLst/>
                        </a:rPr>
                        <a:t>Secara umum proses pelatihannya lebih cepat daripada Basic gradient descent, digunakan untuk pelatihan mode incremental.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1527" marR="21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69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300" b="0">
                          <a:solidFill>
                            <a:schemeClr val="tx1"/>
                          </a:solidFill>
                          <a:effectLst/>
                        </a:rPr>
                        <a:t>Adaptive learning rate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1527" marR="21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300" b="0">
                          <a:solidFill>
                            <a:schemeClr val="tx1"/>
                          </a:solidFill>
                          <a:effectLst/>
                        </a:rPr>
                        <a:t>Secara umum proses pelatihannya lebih cepat daripada Basic gradient descent, digunakan untuk pelatihan mode  batch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1527" marR="21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69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300" b="0">
                          <a:solidFill>
                            <a:schemeClr val="tx1"/>
                          </a:solidFill>
                          <a:effectLst/>
                        </a:rPr>
                        <a:t>Resilient backpropagation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1527" marR="21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300" b="0">
                          <a:solidFill>
                            <a:schemeClr val="tx1"/>
                          </a:solidFill>
                          <a:effectLst/>
                        </a:rPr>
                        <a:t>Algoritma pelatihan mode batch sederhana dengan konvergensi yang cepat dan permintaan penyimpanan yang minimal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1527" marR="21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8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300" b="0">
                          <a:solidFill>
                            <a:schemeClr val="tx1"/>
                          </a:solidFill>
                          <a:effectLst/>
                        </a:rPr>
                        <a:t>Fletcher-Reeves conjugate gradient algorithm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1527" marR="21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300" b="0">
                          <a:solidFill>
                            <a:schemeClr val="tx1"/>
                          </a:solidFill>
                          <a:effectLst/>
                        </a:rPr>
                        <a:t>Memiliki permintaan penyimpanan yang paling kecil pada algoritma conjugate gradient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1527" marR="21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640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300" b="0">
                          <a:solidFill>
                            <a:schemeClr val="tx1"/>
                          </a:solidFill>
                          <a:effectLst/>
                        </a:rPr>
                        <a:t>Polak-Ribiére conjugate gradient algorithm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1527" marR="21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300" b="0">
                          <a:solidFill>
                            <a:schemeClr val="tx1"/>
                          </a:solidFill>
                          <a:effectLst/>
                        </a:rPr>
                        <a:t>Penyimpanan sedikit lebih besar dari Fletcher-Reeves conjugate gradient algorithm. Memiliki konvergensi yang lebih cepat pada beberapa kasus.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1527" marR="21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640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300" b="0" dirty="0">
                          <a:solidFill>
                            <a:schemeClr val="tx1"/>
                          </a:solidFill>
                          <a:effectLst/>
                        </a:rPr>
                        <a:t>Powell-Beale conjugate gradient algorithm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1527" marR="21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300" b="0">
                          <a:solidFill>
                            <a:schemeClr val="tx1"/>
                          </a:solidFill>
                          <a:effectLst/>
                        </a:rPr>
                        <a:t>Penyimpanan sedikit lebih besar dari Polak-Ribiére conjugate gradient algorithm. Secara umum memiliki konvergensi yang lebih cepat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1527" marR="21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8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300" b="1" dirty="0" err="1">
                          <a:solidFill>
                            <a:schemeClr val="tx1"/>
                          </a:solidFill>
                          <a:effectLst/>
                        </a:rPr>
                        <a:t>Scaled</a:t>
                      </a:r>
                      <a:r>
                        <a:rPr lang="id-ID" sz="13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1300" b="1" dirty="0" err="1">
                          <a:solidFill>
                            <a:schemeClr val="tx1"/>
                          </a:solidFill>
                          <a:effectLst/>
                        </a:rPr>
                        <a:t>conjugate</a:t>
                      </a:r>
                      <a:r>
                        <a:rPr lang="id-ID" sz="13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1300" b="1" dirty="0" err="1">
                          <a:solidFill>
                            <a:schemeClr val="tx1"/>
                          </a:solidFill>
                          <a:effectLst/>
                        </a:rPr>
                        <a:t>gradient</a:t>
                      </a:r>
                      <a:r>
                        <a:rPr lang="id-ID" sz="13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1300" b="1" dirty="0" err="1">
                          <a:solidFill>
                            <a:schemeClr val="tx1"/>
                          </a:solidFill>
                          <a:effectLst/>
                        </a:rPr>
                        <a:t>algorithm</a:t>
                      </a:r>
                      <a:r>
                        <a:rPr lang="id-ID" sz="13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1527" marR="21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300" b="1" dirty="0" err="1">
                          <a:solidFill>
                            <a:schemeClr val="tx1"/>
                          </a:solidFill>
                          <a:effectLst/>
                        </a:rPr>
                        <a:t>Algoritma</a:t>
                      </a:r>
                      <a:r>
                        <a:rPr lang="id-ID" sz="1300" b="1" dirty="0">
                          <a:solidFill>
                            <a:schemeClr val="tx1"/>
                          </a:solidFill>
                          <a:effectLst/>
                        </a:rPr>
                        <a:t> pelatihan yang umum digunakan dalam metode </a:t>
                      </a:r>
                      <a:r>
                        <a:rPr lang="id-ID" sz="1300" b="1" dirty="0" err="1">
                          <a:solidFill>
                            <a:schemeClr val="tx1"/>
                          </a:solidFill>
                          <a:effectLst/>
                        </a:rPr>
                        <a:t>backpropagation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1527" marR="21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96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300" b="0" dirty="0">
                          <a:solidFill>
                            <a:schemeClr val="tx1"/>
                          </a:solidFill>
                          <a:effectLst/>
                        </a:rPr>
                        <a:t>BFGS </a:t>
                      </a:r>
                      <a:r>
                        <a:rPr lang="id-ID" sz="1300" b="0" dirty="0" err="1">
                          <a:solidFill>
                            <a:schemeClr val="tx1"/>
                          </a:solidFill>
                          <a:effectLst/>
                        </a:rPr>
                        <a:t>quasi</a:t>
                      </a:r>
                      <a:r>
                        <a:rPr lang="id-ID" sz="1300" b="0" dirty="0">
                          <a:solidFill>
                            <a:schemeClr val="tx1"/>
                          </a:solidFill>
                          <a:effectLst/>
                        </a:rPr>
                        <a:t>-Newton </a:t>
                      </a:r>
                      <a:r>
                        <a:rPr lang="id-ID" sz="1300" b="0" dirty="0" err="1">
                          <a:solidFill>
                            <a:schemeClr val="tx1"/>
                          </a:solidFill>
                          <a:effectLst/>
                        </a:rPr>
                        <a:t>method</a:t>
                      </a:r>
                      <a:r>
                        <a:rPr lang="id-ID" sz="13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1527" marR="21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300" b="0">
                          <a:solidFill>
                            <a:schemeClr val="tx1"/>
                          </a:solidFill>
                          <a:effectLst/>
                        </a:rPr>
                        <a:t>Membutuhkan penyimpanan mendekati matriks Hessian dan memiliki komputasi yang lebih banyak disetiap iterasinya dari pada algoritma Scaled conjugate gradient tetapi selalu konvergen dengan iterasi yang lebih sedikit.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1527" marR="21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4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300" b="0">
                          <a:solidFill>
                            <a:schemeClr val="tx1"/>
                          </a:solidFill>
                          <a:effectLst/>
                        </a:rPr>
                        <a:t>One step secant method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1527" marR="21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300" b="0">
                          <a:solidFill>
                            <a:schemeClr val="tx1"/>
                          </a:solidFill>
                          <a:effectLst/>
                        </a:rPr>
                        <a:t>Penggabungan metode conjugate gradient dan metode quasi-Newton.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1527" marR="21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96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300" b="1" dirty="0" err="1">
                          <a:solidFill>
                            <a:schemeClr val="tx1"/>
                          </a:solidFill>
                          <a:effectLst/>
                        </a:rPr>
                        <a:t>Levenberg-Marquardt</a:t>
                      </a:r>
                      <a:r>
                        <a:rPr lang="id-ID" sz="13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1300" b="1" dirty="0" err="1">
                          <a:solidFill>
                            <a:schemeClr val="tx1"/>
                          </a:solidFill>
                          <a:effectLst/>
                        </a:rPr>
                        <a:t>algorithm</a:t>
                      </a:r>
                      <a:r>
                        <a:rPr lang="id-ID" sz="13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1527" marR="21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300" b="1" dirty="0" err="1">
                          <a:solidFill>
                            <a:schemeClr val="tx1"/>
                          </a:solidFill>
                          <a:effectLst/>
                        </a:rPr>
                        <a:t>Algoritma</a:t>
                      </a:r>
                      <a:r>
                        <a:rPr lang="id-ID" sz="1300" b="1" dirty="0">
                          <a:solidFill>
                            <a:schemeClr val="tx1"/>
                          </a:solidFill>
                          <a:effectLst/>
                        </a:rPr>
                        <a:t> pelatihan paling cepat untuk jaringan dengan ukuran yang moderat. Metode ini memiliki </a:t>
                      </a:r>
                      <a:r>
                        <a:rPr lang="id-ID" sz="1300" b="1" dirty="0" err="1">
                          <a:solidFill>
                            <a:schemeClr val="tx1"/>
                          </a:solidFill>
                          <a:effectLst/>
                        </a:rPr>
                        <a:t>fitur</a:t>
                      </a:r>
                      <a:r>
                        <a:rPr lang="id-ID" sz="1300" b="1" dirty="0">
                          <a:solidFill>
                            <a:schemeClr val="tx1"/>
                          </a:solidFill>
                          <a:effectLst/>
                        </a:rPr>
                        <a:t> untuk menurunkan memori yang digunakan ketika ukuran data pelatihan besar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1527" marR="21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2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300" b="0">
                          <a:solidFill>
                            <a:schemeClr val="tx1"/>
                          </a:solidFill>
                          <a:effectLst/>
                        </a:rPr>
                        <a:t>Bayesian regularization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1527" marR="21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300" b="0" dirty="0">
                          <a:solidFill>
                            <a:schemeClr val="tx1"/>
                          </a:solidFill>
                          <a:effectLst/>
                        </a:rPr>
                        <a:t>Modifikasi </a:t>
                      </a:r>
                      <a:r>
                        <a:rPr lang="id-ID" sz="1300" b="0" dirty="0" err="1">
                          <a:solidFill>
                            <a:schemeClr val="tx1"/>
                          </a:solidFill>
                          <a:effectLst/>
                        </a:rPr>
                        <a:t>Levenberg-Marquardt</a:t>
                      </a:r>
                      <a:r>
                        <a:rPr lang="id-ID" sz="13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1300" b="0" dirty="0" err="1">
                          <a:solidFill>
                            <a:schemeClr val="tx1"/>
                          </a:solidFill>
                          <a:effectLst/>
                        </a:rPr>
                        <a:t>training</a:t>
                      </a:r>
                      <a:r>
                        <a:rPr lang="id-ID" sz="13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1300" b="0" dirty="0" err="1">
                          <a:solidFill>
                            <a:schemeClr val="tx1"/>
                          </a:solidFill>
                          <a:effectLst/>
                        </a:rPr>
                        <a:t>algorithm</a:t>
                      </a:r>
                      <a:r>
                        <a:rPr lang="id-ID" sz="13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1527" marR="21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43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1200" y="279400"/>
            <a:ext cx="260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PENGUJIAN MODEL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3460750" cy="1835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038600"/>
            <a:ext cx="2565348" cy="1973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1" y="1137239"/>
            <a:ext cx="2590800" cy="245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9992" y="3675032"/>
            <a:ext cx="2768600" cy="14461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1" y="5079517"/>
            <a:ext cx="2251583" cy="739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0" y="5883478"/>
            <a:ext cx="2089150" cy="2575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1" y="631588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Confusion Matrices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20791" y="888263"/>
            <a:ext cx="2616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Multiclass Confusion </a:t>
            </a:r>
            <a:r>
              <a:rPr lang="en-US" sz="1200" b="1" dirty="0" smtClean="0"/>
              <a:t>Matrices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2081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600200"/>
            <a:ext cx="4144361" cy="4108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1" y="1600200"/>
            <a:ext cx="4101805" cy="4092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279400"/>
            <a:ext cx="260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PENGUJIAN MODEL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771842"/>
            <a:ext cx="7350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Multi class Confusion Matrices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klasifikasi</a:t>
            </a:r>
            <a:r>
              <a:rPr lang="en-US" b="1" dirty="0" smtClean="0"/>
              <a:t> Motif Batik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5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1" y="584200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K-fold </a:t>
            </a:r>
            <a:r>
              <a:rPr lang="en-US" i="1"/>
              <a:t>cross validation</a:t>
            </a:r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9" y="1196752"/>
            <a:ext cx="6229366" cy="4858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279400"/>
            <a:ext cx="260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PENGUJIAN MODEL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279400"/>
            <a:ext cx="27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HASIL PENELITIAN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91979"/>
            <a:ext cx="25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Skenario</a:t>
            </a:r>
            <a:r>
              <a:rPr lang="en-US" b="1" dirty="0" smtClean="0"/>
              <a:t> </a:t>
            </a:r>
            <a:r>
              <a:rPr lang="en-US" b="1" dirty="0" err="1" smtClean="0"/>
              <a:t>Pelatihan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97000"/>
            <a:ext cx="7696200" cy="471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279400"/>
            <a:ext cx="27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HASIL PENELITIAN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92201"/>
            <a:ext cx="4114800" cy="4310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1" y="1118526"/>
            <a:ext cx="4198067" cy="428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1"/>
            <a:ext cx="8506798" cy="3939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889000"/>
            <a:ext cx="6768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r>
              <a:rPr lang="en-US" dirty="0" smtClean="0"/>
              <a:t> model </a:t>
            </a:r>
            <a:r>
              <a:rPr lang="en-US" dirty="0" err="1" smtClean="0"/>
              <a:t>pengenalan</a:t>
            </a:r>
            <a:r>
              <a:rPr lang="en-US" dirty="0" smtClean="0"/>
              <a:t> motif Batik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279400"/>
            <a:ext cx="27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HASIL PENELITIAN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7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1" y="990600"/>
            <a:ext cx="7024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Batik yang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diklasifikasi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279400"/>
            <a:ext cx="27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HASIL PENELITIAN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08913"/>
            <a:ext cx="7772400" cy="45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6550" y="517176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PERMASALAHAN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58" y="3789267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TUJUAN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54239"/>
            <a:ext cx="838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q"/>
            </a:pPr>
            <a:r>
              <a:rPr lang="id-ID" sz="2000" dirty="0" smtClean="0"/>
              <a:t>Hasil Akurasi klasifikasi kurang akurat </a:t>
            </a:r>
          </a:p>
          <a:p>
            <a:pPr marL="285750" indent="-285750" algn="just">
              <a:buFont typeface="Wingdings" charset="2"/>
              <a:buChar char="q"/>
            </a:pPr>
            <a:endParaRPr lang="id-ID" sz="2000" dirty="0" smtClean="0"/>
          </a:p>
          <a:p>
            <a:pPr marL="285750" indent="-285750" algn="just">
              <a:buFont typeface="Wingdings" charset="2"/>
              <a:buChar char="q"/>
            </a:pPr>
            <a:r>
              <a:rPr lang="id-ID" sz="2000" dirty="0" smtClean="0"/>
              <a:t>Gabungan </a:t>
            </a:r>
            <a:r>
              <a:rPr lang="id-ID" sz="2000" dirty="0" err="1"/>
              <a:t>fitur-fitur</a:t>
            </a:r>
            <a:r>
              <a:rPr lang="id-ID" sz="2000" dirty="0"/>
              <a:t> pada motif citra batik tersebut mengakibatkan terjadinya interaksi antar </a:t>
            </a:r>
            <a:r>
              <a:rPr lang="id-ID" sz="2000" dirty="0" err="1"/>
              <a:t>fitur</a:t>
            </a:r>
            <a:r>
              <a:rPr lang="id-ID" sz="2000" dirty="0"/>
              <a:t> </a:t>
            </a:r>
            <a:endParaRPr lang="id-ID" sz="2000" dirty="0" smtClean="0"/>
          </a:p>
          <a:p>
            <a:pPr algn="just"/>
            <a:endParaRPr lang="id-ID" sz="2000" dirty="0" smtClean="0"/>
          </a:p>
          <a:p>
            <a:pPr marL="285750" indent="-285750" algn="just">
              <a:buFont typeface="Wingdings" charset="2"/>
              <a:buChar char="q"/>
            </a:pPr>
            <a:r>
              <a:rPr lang="id-ID" sz="2000" dirty="0" smtClean="0"/>
              <a:t>Dimensi </a:t>
            </a:r>
            <a:r>
              <a:rPr lang="id-ID" sz="2000" dirty="0"/>
              <a:t>data menjadi lebih besar sehingga mempengaruhi tingkat akurasi proses klasifikasi motif batik.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63791" y="4408716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000" dirty="0" smtClean="0"/>
              <a:t>Mengembangkan </a:t>
            </a:r>
            <a:r>
              <a:rPr lang="id-ID" sz="2000" dirty="0"/>
              <a:t>model klasifikasi motif citra batik Aditya (2015) menggunakan jaringan syaraf tiruan berdasarkan </a:t>
            </a:r>
            <a:r>
              <a:rPr lang="id-ID" sz="2000" dirty="0" err="1"/>
              <a:t>fitur</a:t>
            </a:r>
            <a:r>
              <a:rPr lang="id-ID" sz="2000" dirty="0"/>
              <a:t> tekstur-bentuk citra batik.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54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990601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r>
              <a:rPr lang="en-US" dirty="0" smtClean="0"/>
              <a:t> model </a:t>
            </a:r>
            <a:r>
              <a:rPr lang="en-US" dirty="0" err="1" smtClean="0"/>
              <a:t>pengenalan</a:t>
            </a:r>
            <a:r>
              <a:rPr lang="en-US" dirty="0" smtClean="0"/>
              <a:t> motif Batik </a:t>
            </a:r>
            <a:r>
              <a:rPr lang="en-US" dirty="0" err="1" smtClean="0"/>
              <a:t>dengan</a:t>
            </a:r>
            <a:r>
              <a:rPr lang="en-US" dirty="0" smtClean="0"/>
              <a:t> 2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Tersembunyi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279400"/>
            <a:ext cx="27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HASIL PENELITIAN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311400"/>
            <a:ext cx="6553200" cy="276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1513"/>
          <a:stretch/>
        </p:blipFill>
        <p:spPr>
          <a:xfrm>
            <a:off x="1143000" y="1701800"/>
            <a:ext cx="666115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800706"/>
            <a:ext cx="890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akurasi</a:t>
            </a:r>
            <a:r>
              <a:rPr lang="en-US" dirty="0" smtClean="0"/>
              <a:t>,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presisi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recall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Klasifikasi</a:t>
            </a:r>
            <a:r>
              <a:rPr lang="en-US" dirty="0" smtClean="0"/>
              <a:t> Motif Batik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279400"/>
            <a:ext cx="27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HASIL PENELITIAN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840026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Akurasi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Validasi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K-Fold Cross Validation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279400"/>
            <a:ext cx="27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HASIL PENELITIAN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01801"/>
            <a:ext cx="6750050" cy="457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4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8800" y="279400"/>
            <a:ext cx="27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HASIL PENELITIAN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71843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id-ID" dirty="0"/>
              <a:t>Perbandingan Metode Seleksi </a:t>
            </a:r>
            <a:r>
              <a:rPr lang="id-ID" dirty="0" err="1"/>
              <a:t>Fitur</a:t>
            </a:r>
            <a:r>
              <a:rPr lang="id-ID" dirty="0"/>
              <a:t> </a:t>
            </a:r>
            <a:r>
              <a:rPr lang="id-ID" dirty="0" err="1"/>
              <a:t>Information</a:t>
            </a:r>
            <a:r>
              <a:rPr lang="id-ID" dirty="0"/>
              <a:t> Gain dengan </a:t>
            </a:r>
            <a:r>
              <a:rPr lang="id-ID" i="1" dirty="0" err="1"/>
              <a:t>Correlation</a:t>
            </a:r>
            <a:r>
              <a:rPr lang="id-ID" i="1" dirty="0"/>
              <a:t> </a:t>
            </a:r>
            <a:r>
              <a:rPr lang="id-ID" i="1" dirty="0" err="1"/>
              <a:t>Based</a:t>
            </a:r>
            <a:r>
              <a:rPr lang="id-ID" i="1" dirty="0"/>
              <a:t> </a:t>
            </a:r>
            <a:r>
              <a:rPr lang="id-ID" i="1" dirty="0" err="1"/>
              <a:t>Feature</a:t>
            </a:r>
            <a:r>
              <a:rPr lang="id-ID" i="1" dirty="0"/>
              <a:t> </a:t>
            </a:r>
            <a:r>
              <a:rPr lang="id-ID" i="1" dirty="0" err="1" smtClean="0"/>
              <a:t>Selection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020" y="1633618"/>
            <a:ext cx="6527800" cy="458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9906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id-ID" dirty="0" smtClean="0"/>
              <a:t>Dampak metode seleksi </a:t>
            </a:r>
            <a:r>
              <a:rPr lang="id-ID" dirty="0" err="1" smtClean="0"/>
              <a:t>fitur</a:t>
            </a:r>
            <a:r>
              <a:rPr lang="id-ID" dirty="0" smtClean="0"/>
              <a:t> pada metode klasifikasi Motif Batik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279400"/>
            <a:ext cx="27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HASIL PENELITIAN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1953712"/>
            <a:ext cx="7620000" cy="35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5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68739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450" lvl="1">
              <a:spcBef>
                <a:spcPts val="600"/>
              </a:spcBef>
              <a:spcAft>
                <a:spcPts val="600"/>
              </a:spcAft>
            </a:pPr>
            <a:r>
              <a:rPr lang="id-ID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Simpulan</a:t>
            </a:r>
            <a:endParaRPr lang="en-US" b="1" dirty="0">
              <a:solidFill>
                <a:srgbClr val="000000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889000"/>
            <a:ext cx="8305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id-ID" sz="1600" dirty="0" smtClean="0"/>
              <a:t>Ada </a:t>
            </a:r>
            <a:r>
              <a:rPr lang="id-ID" sz="1600" dirty="0"/>
              <a:t>peningkatan akurasi pada proses klasifikasi dengan adanya penambahan proses seleksi </a:t>
            </a:r>
            <a:r>
              <a:rPr lang="id-ID" sz="1600" dirty="0" err="1"/>
              <a:t>fitur</a:t>
            </a:r>
            <a:r>
              <a:rPr lang="id-ID" sz="1600" dirty="0"/>
              <a:t> pada model klasifikasi citra motif batik sebesar 2,4% dibandingkan dengan proses klasifikasi tanpa proses seleksi </a:t>
            </a:r>
            <a:r>
              <a:rPr lang="id-ID" sz="1600" dirty="0" err="1"/>
              <a:t>fitur</a:t>
            </a:r>
            <a:r>
              <a:rPr lang="id-ID" sz="1600" dirty="0"/>
              <a:t> dalam penelitian ini. </a:t>
            </a:r>
            <a:endParaRPr lang="id-ID" sz="1600" dirty="0" smtClean="0"/>
          </a:p>
          <a:p>
            <a:pPr marL="342900" lvl="0" indent="-342900" algn="just">
              <a:buFont typeface="+mj-lt"/>
              <a:buAutoNum type="arabicPeriod"/>
            </a:pPr>
            <a:r>
              <a:rPr lang="id-ID" sz="1600" dirty="0" smtClean="0"/>
              <a:t>Nilai </a:t>
            </a:r>
            <a:r>
              <a:rPr lang="id-ID" sz="1600" dirty="0"/>
              <a:t>akurasi pada proses klasifikasi dengan metode pelatihan </a:t>
            </a:r>
            <a:r>
              <a:rPr lang="id-ID" sz="1600" i="1" dirty="0" err="1"/>
              <a:t>Levenberg-Marquardt</a:t>
            </a:r>
            <a:r>
              <a:rPr lang="id-ID" sz="1600" dirty="0"/>
              <a:t> menggunakan </a:t>
            </a:r>
            <a:r>
              <a:rPr lang="id-ID" sz="1600" dirty="0" err="1"/>
              <a:t>fitur</a:t>
            </a:r>
            <a:r>
              <a:rPr lang="id-ID" sz="1600" dirty="0"/>
              <a:t> hasil seleksi </a:t>
            </a:r>
            <a:r>
              <a:rPr lang="id-ID" sz="1600" dirty="0" err="1"/>
              <a:t>fitur</a:t>
            </a:r>
            <a:r>
              <a:rPr lang="id-ID" sz="1600" dirty="0"/>
              <a:t> lebih tinggi dibandingkan dengan nilai akurasi menggunakan </a:t>
            </a:r>
            <a:r>
              <a:rPr lang="id-ID" sz="1600" dirty="0" err="1"/>
              <a:t>fitur</a:t>
            </a:r>
            <a:r>
              <a:rPr lang="id-ID" sz="1600" dirty="0"/>
              <a:t> tekstur bentuk tanpa proses seleksi </a:t>
            </a:r>
            <a:r>
              <a:rPr lang="id-ID" sz="1600" dirty="0" err="1"/>
              <a:t>fitur</a:t>
            </a:r>
            <a:r>
              <a:rPr lang="id-ID" sz="1600" dirty="0"/>
              <a:t>. </a:t>
            </a:r>
            <a:endParaRPr lang="en-US" sz="1600" dirty="0"/>
          </a:p>
          <a:p>
            <a:pPr marL="342900" lvl="0" indent="-342900" algn="just">
              <a:buFont typeface="+mj-lt"/>
              <a:buAutoNum type="arabicPeriod"/>
            </a:pPr>
            <a:r>
              <a:rPr lang="id-ID" sz="1600" dirty="0" smtClean="0"/>
              <a:t>Nilai </a:t>
            </a:r>
            <a:r>
              <a:rPr lang="id-ID" sz="1600" dirty="0"/>
              <a:t>akurasi, </a:t>
            </a:r>
            <a:r>
              <a:rPr lang="id-ID" sz="1600" i="1" dirty="0" err="1"/>
              <a:t>recall</a:t>
            </a:r>
            <a:r>
              <a:rPr lang="id-ID" sz="1600" dirty="0"/>
              <a:t> dan presisi yang dihasilkan dalam setiap tahap pelatihan, tahap pengujian dan tahap klasifikasi keseluruhan data yang digunakan dalam penelitian tidak menunjukkan perbedaan yang signifikan. </a:t>
            </a:r>
            <a:endParaRPr lang="en-US" sz="1600" dirty="0"/>
          </a:p>
          <a:p>
            <a:pPr marL="342900" lvl="0" indent="-342900" algn="just">
              <a:buFont typeface="+mj-lt"/>
              <a:buAutoNum type="arabicPeriod"/>
            </a:pPr>
            <a:r>
              <a:rPr lang="id-ID" sz="1600" dirty="0" smtClean="0"/>
              <a:t>Penelitian </a:t>
            </a:r>
            <a:r>
              <a:rPr lang="id-ID" sz="1600" dirty="0"/>
              <a:t>klasifikasi motif batik yang dilakukan oleh Aditya (2015) menunjukkan akurasi sebesar 94% (tanpa proses seleksi </a:t>
            </a:r>
            <a:r>
              <a:rPr lang="id-ID" sz="1600" dirty="0" err="1"/>
              <a:t>fitur</a:t>
            </a:r>
            <a:r>
              <a:rPr lang="id-ID" sz="1600" dirty="0"/>
              <a:t>), sehingga ada peningkatan akurasi sebesar 4,2% dibandingkan dengan model klasifikasi motif batik dengan tambahan proses seleksi </a:t>
            </a:r>
            <a:r>
              <a:rPr lang="id-ID" sz="1600" dirty="0" err="1" smtClean="0"/>
              <a:t>fitur</a:t>
            </a:r>
            <a:r>
              <a:rPr lang="id-ID" sz="1600" dirty="0" smtClean="0"/>
              <a:t>.</a:t>
            </a:r>
            <a:endParaRPr lang="en-US" sz="1600" dirty="0"/>
          </a:p>
          <a:p>
            <a:pPr marL="342900" lvl="0" indent="-342900" algn="just">
              <a:buFont typeface="+mj-lt"/>
              <a:buAutoNum type="arabicPeriod"/>
            </a:pPr>
            <a:r>
              <a:rPr lang="id-ID" sz="1600" dirty="0" smtClean="0"/>
              <a:t>Hasil </a:t>
            </a:r>
            <a:r>
              <a:rPr lang="id-ID" sz="1600" dirty="0"/>
              <a:t>klasifikasi motif citra batik menunjukkan </a:t>
            </a:r>
            <a:r>
              <a:rPr lang="id-ID" sz="1600" dirty="0" err="1"/>
              <a:t>penggunaaan</a:t>
            </a:r>
            <a:r>
              <a:rPr lang="id-ID" sz="1600" dirty="0"/>
              <a:t> </a:t>
            </a:r>
            <a:r>
              <a:rPr lang="id-ID" sz="1600" dirty="0" err="1"/>
              <a:t>fitur</a:t>
            </a:r>
            <a:r>
              <a:rPr lang="id-ID" sz="1600" dirty="0"/>
              <a:t> hasil seleksi yaitu </a:t>
            </a:r>
            <a:r>
              <a:rPr lang="en-US" sz="1600" dirty="0" err="1"/>
              <a:t>Kontras</a:t>
            </a:r>
            <a:r>
              <a:rPr lang="en-US" sz="1600" dirty="0"/>
              <a:t> 45</a:t>
            </a:r>
            <a:r>
              <a:rPr lang="en-US" sz="1600" dirty="0">
                <a:sym typeface="Symbol" charset="2"/>
              </a:rPr>
              <a:t></a:t>
            </a:r>
            <a:r>
              <a:rPr lang="en-US" sz="1600" dirty="0"/>
              <a:t>, </a:t>
            </a:r>
            <a:r>
              <a:rPr lang="en-US" sz="1600" dirty="0" err="1"/>
              <a:t>Homogenitas</a:t>
            </a:r>
            <a:r>
              <a:rPr lang="en-US" sz="1600" dirty="0"/>
              <a:t> 45</a:t>
            </a:r>
            <a:r>
              <a:rPr lang="en-US" sz="1600" dirty="0">
                <a:sym typeface="Symbol" charset="2"/>
              </a:rPr>
              <a:t></a:t>
            </a:r>
            <a:r>
              <a:rPr lang="en-US" sz="1600" dirty="0"/>
              <a:t>, </a:t>
            </a:r>
            <a:r>
              <a:rPr lang="en-US" sz="1600" dirty="0" err="1"/>
              <a:t>Kontras</a:t>
            </a:r>
            <a:r>
              <a:rPr lang="en-US" sz="1600" dirty="0"/>
              <a:t> 0</a:t>
            </a:r>
            <a:r>
              <a:rPr lang="en-US" sz="1600" dirty="0">
                <a:sym typeface="Symbol" charset="2"/>
              </a:rPr>
              <a:t></a:t>
            </a:r>
            <a:r>
              <a:rPr lang="en-US" sz="1600" dirty="0"/>
              <a:t>, </a:t>
            </a:r>
            <a:r>
              <a:rPr lang="en-US" sz="1600" dirty="0" err="1"/>
              <a:t>Energi</a:t>
            </a:r>
            <a:r>
              <a:rPr lang="en-US" sz="1600" dirty="0"/>
              <a:t> 0</a:t>
            </a:r>
            <a:r>
              <a:rPr lang="en-US" sz="1600" dirty="0">
                <a:sym typeface="Symbol" charset="2"/>
              </a:rPr>
              <a:t></a:t>
            </a:r>
            <a:r>
              <a:rPr lang="en-US" sz="1600" dirty="0"/>
              <a:t>, </a:t>
            </a:r>
            <a:r>
              <a:rPr lang="en-US" sz="1600" dirty="0" err="1"/>
              <a:t>Energi</a:t>
            </a:r>
            <a:r>
              <a:rPr lang="en-US" sz="1600" dirty="0"/>
              <a:t> 90</a:t>
            </a:r>
            <a:r>
              <a:rPr lang="en-US" sz="1600" dirty="0">
                <a:sym typeface="Symbol" charset="2"/>
              </a:rPr>
              <a:t></a:t>
            </a:r>
            <a:r>
              <a:rPr lang="en-US" sz="1600" dirty="0"/>
              <a:t>, </a:t>
            </a:r>
            <a:r>
              <a:rPr lang="en-US" sz="1600" dirty="0" err="1"/>
              <a:t>Energi</a:t>
            </a:r>
            <a:r>
              <a:rPr lang="en-US" sz="1600" dirty="0"/>
              <a:t> 45</a:t>
            </a:r>
            <a:r>
              <a:rPr lang="en-US" sz="1600" dirty="0">
                <a:sym typeface="Symbol" charset="2"/>
              </a:rPr>
              <a:t></a:t>
            </a:r>
            <a:r>
              <a:rPr lang="en-US" sz="1600" dirty="0"/>
              <a:t>, </a:t>
            </a:r>
            <a:r>
              <a:rPr lang="en-US" sz="1600" dirty="0" err="1"/>
              <a:t>Homogenitas</a:t>
            </a:r>
            <a:r>
              <a:rPr lang="en-US" sz="1600" dirty="0"/>
              <a:t> 90</a:t>
            </a:r>
            <a:r>
              <a:rPr lang="en-US" sz="1600" dirty="0">
                <a:sym typeface="Symbol" charset="2"/>
              </a:rPr>
              <a:t></a:t>
            </a:r>
            <a:r>
              <a:rPr lang="en-US" sz="1600" dirty="0"/>
              <a:t>, </a:t>
            </a:r>
            <a:r>
              <a:rPr lang="en-US" sz="1600" dirty="0" err="1"/>
              <a:t>Kontras</a:t>
            </a:r>
            <a:r>
              <a:rPr lang="en-US" sz="1600" dirty="0"/>
              <a:t> 90</a:t>
            </a:r>
            <a:r>
              <a:rPr lang="en-US" sz="1600" dirty="0">
                <a:sym typeface="Symbol" charset="2"/>
              </a:rPr>
              <a:t></a:t>
            </a:r>
            <a:r>
              <a:rPr lang="en-US" sz="1600" dirty="0"/>
              <a:t>, </a:t>
            </a:r>
            <a:r>
              <a:rPr lang="en-US" sz="1600" dirty="0" err="1"/>
              <a:t>Homogenitas</a:t>
            </a:r>
            <a:r>
              <a:rPr lang="en-US" sz="1600" dirty="0"/>
              <a:t> 0</a:t>
            </a:r>
            <a:r>
              <a:rPr lang="en-US" sz="1600" dirty="0">
                <a:sym typeface="Symbol" charset="2"/>
              </a:rPr>
              <a:t></a:t>
            </a:r>
            <a:r>
              <a:rPr lang="en-US" sz="1600" dirty="0"/>
              <a:t>, </a:t>
            </a:r>
            <a:r>
              <a:rPr lang="en-US" sz="1600" dirty="0" err="1"/>
              <a:t>Kontras</a:t>
            </a:r>
            <a:r>
              <a:rPr lang="en-US" sz="1600" dirty="0"/>
              <a:t> 90</a:t>
            </a:r>
            <a:r>
              <a:rPr lang="en-US" sz="1600" dirty="0">
                <a:sym typeface="Symbol" charset="2"/>
              </a:rPr>
              <a:t></a:t>
            </a:r>
            <a:r>
              <a:rPr lang="en-US" sz="1600" dirty="0"/>
              <a:t>, </a:t>
            </a:r>
            <a:r>
              <a:rPr lang="en-US" sz="1600" dirty="0" err="1"/>
              <a:t>Homogenitas</a:t>
            </a:r>
            <a:r>
              <a:rPr lang="en-US" sz="1600" dirty="0"/>
              <a:t> 0</a:t>
            </a:r>
            <a:r>
              <a:rPr lang="en-US" sz="1600" dirty="0">
                <a:sym typeface="Symbol" charset="2"/>
              </a:rPr>
              <a:t></a:t>
            </a:r>
            <a:r>
              <a:rPr lang="en-US" sz="1600" dirty="0"/>
              <a:t>, </a:t>
            </a:r>
            <a:r>
              <a:rPr lang="en-US" sz="1600" i="1" dirty="0"/>
              <a:t>Compactness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i="1" dirty="0"/>
              <a:t>Eccentricity</a:t>
            </a:r>
            <a:r>
              <a:rPr lang="en-US" sz="1600" dirty="0"/>
              <a:t>, </a:t>
            </a:r>
            <a:r>
              <a:rPr lang="id-ID" sz="1600" dirty="0"/>
              <a:t>pada klasifikasi citra batik klasik dengan motif ceplok, motif kawung, motif mega mendung,  motif parang, motif semen, motif batik solo, motif </a:t>
            </a:r>
            <a:r>
              <a:rPr lang="id-ID" sz="1600" dirty="0" err="1"/>
              <a:t>sido</a:t>
            </a:r>
            <a:r>
              <a:rPr lang="id-ID" sz="1600" dirty="0"/>
              <a:t> asih dan motif tambal memiliki nilai akurasi tertinggi dan nilai </a:t>
            </a:r>
            <a:r>
              <a:rPr lang="id-ID" sz="1600" i="1" dirty="0" err="1"/>
              <a:t>error</a:t>
            </a:r>
            <a:r>
              <a:rPr lang="id-ID" sz="1600" i="1" dirty="0"/>
              <a:t> </a:t>
            </a:r>
            <a:r>
              <a:rPr lang="id-ID" sz="1600" i="1" dirty="0" err="1"/>
              <a:t>rate</a:t>
            </a:r>
            <a:r>
              <a:rPr lang="id-ID" sz="1600" dirty="0"/>
              <a:t> terendah.</a:t>
            </a:r>
            <a:r>
              <a:rPr lang="en-US" sz="1600" dirty="0"/>
              <a:t> </a:t>
            </a:r>
          </a:p>
          <a:p>
            <a:pPr algn="just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33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1" y="98834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450" lvl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Saran </a:t>
            </a:r>
            <a:endParaRPr lang="en-US" b="1" dirty="0">
              <a:solidFill>
                <a:srgbClr val="000000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4631" y="1701800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charset="2"/>
              <a:buChar char="q"/>
            </a:pPr>
            <a:r>
              <a:rPr lang="id-ID" dirty="0"/>
              <a:t>Jumlah kelas batik yang akan dikenali dapat ditambahkan sehingga lebih banyak kelas motif batik yang dapat dikenali.</a:t>
            </a:r>
            <a:endParaRPr lang="en-US" dirty="0"/>
          </a:p>
          <a:p>
            <a:pPr marL="285750" lvl="0" indent="-285750" algn="just">
              <a:buFont typeface="Wingdings" charset="2"/>
              <a:buChar char="q"/>
            </a:pPr>
            <a:r>
              <a:rPr lang="id-ID" dirty="0"/>
              <a:t>Perlu pengembangan metode ekstraksi </a:t>
            </a:r>
            <a:r>
              <a:rPr lang="id-ID" dirty="0" err="1"/>
              <a:t>fitur</a:t>
            </a:r>
            <a:r>
              <a:rPr lang="id-ID" dirty="0"/>
              <a:t> bentuk yang lain sehingga akurasi penggunaan </a:t>
            </a:r>
            <a:r>
              <a:rPr lang="id-ID" dirty="0" err="1"/>
              <a:t>fitur</a:t>
            </a:r>
            <a:r>
              <a:rPr lang="id-ID" dirty="0"/>
              <a:t> bentuk ornamen batik dapat lebih ditingkatkan</a:t>
            </a:r>
            <a:endParaRPr lang="en-US" dirty="0"/>
          </a:p>
          <a:p>
            <a:pPr marL="285750" lvl="0" indent="-285750" algn="just">
              <a:buFont typeface="Wingdings" charset="2"/>
              <a:buChar char="q"/>
            </a:pPr>
            <a:r>
              <a:rPr lang="id-ID" dirty="0"/>
              <a:t>Perlu pemanfaatan dan pengujian model klasifikasi motif batik dengan Jaringan syaraf tiruan menggunakan metode pelatihan yang lain seperti </a:t>
            </a:r>
            <a:r>
              <a:rPr lang="id-ID" i="1" dirty="0"/>
              <a:t>BFGS </a:t>
            </a:r>
            <a:r>
              <a:rPr lang="id-ID" i="1" dirty="0" err="1"/>
              <a:t>quasi</a:t>
            </a:r>
            <a:r>
              <a:rPr lang="id-ID" i="1" dirty="0"/>
              <a:t>-Newton </a:t>
            </a:r>
            <a:r>
              <a:rPr lang="id-ID" i="1" dirty="0" err="1"/>
              <a:t>method</a:t>
            </a:r>
            <a:r>
              <a:rPr lang="id-ID" dirty="0"/>
              <a:t>. Metode ini membutuhkan penyimpanan mendekati matriks </a:t>
            </a:r>
            <a:r>
              <a:rPr lang="id-ID" dirty="0" err="1"/>
              <a:t>Hessian</a:t>
            </a:r>
            <a:r>
              <a:rPr lang="id-ID" dirty="0"/>
              <a:t> dan memiliki komputasi yang lebih banyak </a:t>
            </a:r>
            <a:r>
              <a:rPr lang="id-ID" dirty="0" err="1"/>
              <a:t>disetiap</a:t>
            </a:r>
            <a:r>
              <a:rPr lang="id-ID" dirty="0"/>
              <a:t> iterasinya dari pada metode pelatihan </a:t>
            </a:r>
            <a:r>
              <a:rPr lang="id-ID" i="1" dirty="0" err="1"/>
              <a:t>Scaled</a:t>
            </a:r>
            <a:r>
              <a:rPr lang="id-ID" i="1" dirty="0"/>
              <a:t> </a:t>
            </a:r>
            <a:r>
              <a:rPr lang="id-ID" i="1" dirty="0" err="1"/>
              <a:t>conjugate</a:t>
            </a:r>
            <a:r>
              <a:rPr lang="id-ID" i="1" dirty="0"/>
              <a:t> </a:t>
            </a:r>
            <a:r>
              <a:rPr lang="id-ID" i="1" dirty="0" err="1"/>
              <a:t>gradient</a:t>
            </a:r>
            <a:r>
              <a:rPr lang="id-ID" dirty="0"/>
              <a:t> tetapi selalu konvergen dengan iterasi yang lebih sedikit.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2708920"/>
            <a:ext cx="4453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TERIMA KASIH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8457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7895" y="977825"/>
            <a:ext cx="3851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BATASAN MASALAH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498600"/>
            <a:ext cx="80010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charset="2"/>
              <a:buChar char="q"/>
            </a:pPr>
            <a:r>
              <a:rPr lang="en-US" sz="2300" dirty="0" err="1" smtClean="0"/>
              <a:t>Sumber</a:t>
            </a:r>
            <a:r>
              <a:rPr lang="en-US" sz="2300" dirty="0" smtClean="0"/>
              <a:t> : </a:t>
            </a:r>
            <a:r>
              <a:rPr lang="en-US" sz="2300" dirty="0" err="1" smtClean="0"/>
              <a:t>Kamera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unduh</a:t>
            </a:r>
            <a:r>
              <a:rPr lang="en-US" sz="2300" dirty="0" smtClean="0"/>
              <a:t> </a:t>
            </a:r>
            <a:r>
              <a:rPr lang="en-US" sz="2300" dirty="0" err="1" smtClean="0"/>
              <a:t>acak</a:t>
            </a:r>
            <a:r>
              <a:rPr lang="en-US" sz="2300" dirty="0" smtClean="0"/>
              <a:t> </a:t>
            </a:r>
          </a:p>
          <a:p>
            <a:pPr lvl="0"/>
            <a:endParaRPr lang="en-US" sz="2300" dirty="0"/>
          </a:p>
          <a:p>
            <a:pPr marL="285750" lvl="0" indent="-285750">
              <a:buFont typeface="Wingdings" charset="2"/>
              <a:buChar char="q"/>
            </a:pPr>
            <a:r>
              <a:rPr lang="id-ID" sz="2300" dirty="0"/>
              <a:t>Motif batik yang digunakan </a:t>
            </a:r>
            <a:r>
              <a:rPr lang="id-ID" sz="2300" dirty="0" smtClean="0"/>
              <a:t>adalah:</a:t>
            </a:r>
            <a:r>
              <a:rPr lang="en-US" sz="2300" dirty="0"/>
              <a:t> </a:t>
            </a:r>
            <a:endParaRPr lang="en-US" sz="2300" dirty="0" smtClean="0"/>
          </a:p>
          <a:p>
            <a:pPr marL="719138" lvl="0" indent="-225425">
              <a:buFont typeface="Wingdings" charset="2"/>
              <a:buChar char="§"/>
            </a:pPr>
            <a:r>
              <a:rPr lang="id-ID" sz="2300" dirty="0" smtClean="0"/>
              <a:t>Motif </a:t>
            </a:r>
            <a:r>
              <a:rPr lang="id-ID" sz="2300" dirty="0"/>
              <a:t>batik klasik </a:t>
            </a:r>
            <a:endParaRPr lang="id-ID" sz="2300" dirty="0" smtClean="0"/>
          </a:p>
          <a:p>
            <a:pPr marL="719138" lvl="0" indent="-225425">
              <a:buFont typeface="Wingdings" charset="2"/>
              <a:buChar char="§"/>
            </a:pPr>
            <a:r>
              <a:rPr lang="id-ID" sz="2300" dirty="0" smtClean="0"/>
              <a:t>Motif </a:t>
            </a:r>
            <a:r>
              <a:rPr lang="id-ID" sz="2300" dirty="0"/>
              <a:t>Batik Solo (Batik Solo)</a:t>
            </a:r>
            <a:endParaRPr lang="en-US" sz="2300" dirty="0"/>
          </a:p>
          <a:p>
            <a:pPr marL="719138" lvl="0" indent="-225425">
              <a:buFont typeface="Wingdings" charset="2"/>
              <a:buChar char="§"/>
            </a:pPr>
            <a:r>
              <a:rPr lang="id-ID" sz="2300" dirty="0"/>
              <a:t>Motif Mega Mendung (Batik Cirebon</a:t>
            </a:r>
            <a:r>
              <a:rPr lang="id-ID" sz="2300" dirty="0" smtClean="0"/>
              <a:t>)</a:t>
            </a:r>
          </a:p>
          <a:p>
            <a:pPr marL="493713" lvl="0"/>
            <a:endParaRPr lang="en-US" sz="2300" dirty="0"/>
          </a:p>
          <a:p>
            <a:pPr marL="285750" lvl="0" indent="-285750">
              <a:buFont typeface="Wingdings" charset="2"/>
              <a:buChar char="q"/>
            </a:pPr>
            <a:r>
              <a:rPr lang="id-ID" sz="2300" dirty="0"/>
              <a:t>Model jaringan syaraf tiruan yang diusulkan menggunakan model </a:t>
            </a:r>
            <a:r>
              <a:rPr lang="id-ID" sz="2300" i="1" dirty="0" err="1" smtClean="0"/>
              <a:t>Backpropagation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2346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79399"/>
            <a:ext cx="537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PENELITIAN SEBELUMNYA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00" y="787400"/>
            <a:ext cx="8153400" cy="5628255"/>
            <a:chOff x="76200" y="590550"/>
            <a:chExt cx="8153400" cy="42211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590550"/>
              <a:ext cx="8153400" cy="422119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429000" y="2375669"/>
              <a:ext cx="914400" cy="796372"/>
            </a:xfrm>
            <a:prstGeom prst="rect">
              <a:avLst/>
            </a:prstGeom>
            <a:solidFill>
              <a:srgbClr val="F7C3C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smtClean="0"/>
                <a:t>PENELITIAN KLASIFIKASI MOTIF BATIK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16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28" y="889000"/>
            <a:ext cx="8101272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89001"/>
            <a:ext cx="8229600" cy="564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0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1" y="279400"/>
            <a:ext cx="342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id-ID" b="1" dirty="0"/>
              <a:t>Model yang </a:t>
            </a:r>
            <a:r>
              <a:rPr lang="id-ID" b="1" dirty="0" smtClean="0"/>
              <a:t>dikembangkan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8382000" cy="539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1765" y="248557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METODE PENELITIAN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765" y="1092201"/>
            <a:ext cx="2440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</a:t>
            </a:r>
            <a:r>
              <a:rPr lang="en-US" sz="2400" dirty="0" err="1" smtClean="0"/>
              <a:t>Penelitian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65" y="1905000"/>
            <a:ext cx="3638118" cy="3251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498600"/>
            <a:ext cx="411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2"/>
              <a:buChar char="q"/>
            </a:pPr>
            <a:r>
              <a:rPr lang="id-ID" sz="2000" dirty="0" err="1"/>
              <a:t>Dataset</a:t>
            </a:r>
            <a:r>
              <a:rPr lang="id-ID" sz="2000" dirty="0"/>
              <a:t> citra motif batik terdiri dari delapan motif citra </a:t>
            </a:r>
            <a:r>
              <a:rPr lang="id-ID" sz="2000" dirty="0" smtClean="0"/>
              <a:t>batik</a:t>
            </a:r>
          </a:p>
          <a:p>
            <a:pPr algn="just"/>
            <a:endParaRPr lang="id-ID" sz="2000" dirty="0" smtClean="0"/>
          </a:p>
          <a:p>
            <a:pPr marL="342900" indent="-342900" algn="just">
              <a:buFont typeface="Wingdings" charset="2"/>
              <a:buChar char="q"/>
            </a:pPr>
            <a:r>
              <a:rPr lang="id-ID" sz="2000" dirty="0" smtClean="0"/>
              <a:t>Setiap </a:t>
            </a:r>
            <a:r>
              <a:rPr lang="id-ID" sz="2000" dirty="0"/>
              <a:t>jenis motif citra batik terdiri dari  20 citra </a:t>
            </a:r>
            <a:r>
              <a:rPr lang="id-ID" sz="2000" dirty="0" smtClean="0"/>
              <a:t>(total 160 citra)</a:t>
            </a:r>
          </a:p>
          <a:p>
            <a:pPr marL="342900" indent="-342900" algn="just">
              <a:buFont typeface="Wingdings" charset="2"/>
              <a:buChar char="q"/>
            </a:pPr>
            <a:endParaRPr lang="id-ID" sz="2000" dirty="0" smtClean="0"/>
          </a:p>
          <a:p>
            <a:pPr marL="342900" indent="-342900" algn="just">
              <a:buFont typeface="Wingdings" charset="2"/>
              <a:buChar char="q"/>
            </a:pPr>
            <a:r>
              <a:rPr lang="id-ID" sz="2000" dirty="0" smtClean="0"/>
              <a:t>Citra </a:t>
            </a:r>
            <a:r>
              <a:rPr lang="id-ID" sz="2000" dirty="0"/>
              <a:t>pada </a:t>
            </a:r>
            <a:r>
              <a:rPr lang="id-ID" sz="2000" dirty="0" err="1"/>
              <a:t>dataset</a:t>
            </a:r>
            <a:r>
              <a:rPr lang="id-ID" sz="2000" dirty="0"/>
              <a:t> data dibagi menjadi 70% citra </a:t>
            </a:r>
            <a:r>
              <a:rPr lang="id-ID" sz="2000" dirty="0" smtClean="0"/>
              <a:t>latih dan </a:t>
            </a:r>
            <a:r>
              <a:rPr lang="id-ID" sz="2000" dirty="0"/>
              <a:t>30% citra </a:t>
            </a:r>
            <a:r>
              <a:rPr lang="id-ID" sz="2000" dirty="0" smtClean="0"/>
              <a:t>uji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17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</TotalTime>
  <Words>1096</Words>
  <Application>Microsoft Office PowerPoint</Application>
  <PresentationFormat>On-screen Show (4:3)</PresentationFormat>
  <Paragraphs>144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4</cp:revision>
  <dcterms:created xsi:type="dcterms:W3CDTF">2021-02-21T22:23:31Z</dcterms:created>
  <dcterms:modified xsi:type="dcterms:W3CDTF">2021-02-21T23:02:26Z</dcterms:modified>
</cp:coreProperties>
</file>